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390" r:id="rId3"/>
    <p:sldId id="403" r:id="rId4"/>
    <p:sldId id="335" r:id="rId5"/>
    <p:sldId id="406" r:id="rId6"/>
    <p:sldId id="338" r:id="rId7"/>
    <p:sldId id="404" r:id="rId8"/>
    <p:sldId id="336" r:id="rId9"/>
    <p:sldId id="407" r:id="rId10"/>
    <p:sldId id="408" r:id="rId11"/>
    <p:sldId id="337" r:id="rId12"/>
    <p:sldId id="339" r:id="rId13"/>
    <p:sldId id="340" r:id="rId14"/>
    <p:sldId id="409" r:id="rId15"/>
    <p:sldId id="410" r:id="rId16"/>
    <p:sldId id="318" r:id="rId17"/>
    <p:sldId id="411" r:id="rId18"/>
    <p:sldId id="341" r:id="rId19"/>
    <p:sldId id="342" r:id="rId20"/>
    <p:sldId id="343" r:id="rId21"/>
    <p:sldId id="346" r:id="rId22"/>
    <p:sldId id="344" r:id="rId23"/>
    <p:sldId id="347" r:id="rId24"/>
    <p:sldId id="348" r:id="rId25"/>
    <p:sldId id="349" r:id="rId26"/>
    <p:sldId id="350" r:id="rId27"/>
    <p:sldId id="412" r:id="rId28"/>
    <p:sldId id="414" r:id="rId29"/>
    <p:sldId id="413" r:id="rId30"/>
    <p:sldId id="416" r:id="rId31"/>
    <p:sldId id="417" r:id="rId32"/>
    <p:sldId id="415" r:id="rId33"/>
    <p:sldId id="353" r:id="rId34"/>
    <p:sldId id="351" r:id="rId35"/>
    <p:sldId id="354" r:id="rId36"/>
    <p:sldId id="356" r:id="rId37"/>
    <p:sldId id="355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5" r:id="rId46"/>
    <p:sldId id="364" r:id="rId47"/>
    <p:sldId id="366" r:id="rId48"/>
    <p:sldId id="367" r:id="rId49"/>
    <p:sldId id="375" r:id="rId50"/>
    <p:sldId id="376" r:id="rId51"/>
    <p:sldId id="352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86" r:id="rId60"/>
    <p:sldId id="387" r:id="rId61"/>
    <p:sldId id="418" r:id="rId62"/>
    <p:sldId id="385" r:id="rId63"/>
    <p:sldId id="389" r:id="rId64"/>
    <p:sldId id="419" r:id="rId65"/>
    <p:sldId id="380" r:id="rId66"/>
    <p:sldId id="381" r:id="rId67"/>
    <p:sldId id="378" r:id="rId68"/>
    <p:sldId id="383" r:id="rId69"/>
    <p:sldId id="38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72449"/>
  </p:normalViewPr>
  <p:slideViewPr>
    <p:cSldViewPr snapToGrid="0" snapToObjects="1">
      <p:cViewPr varScale="1">
        <p:scale>
          <a:sx n="91" d="100"/>
          <a:sy n="91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76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9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91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7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4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31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11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8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747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38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63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778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32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130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5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87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0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95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85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05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1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13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19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80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515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013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273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81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1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0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644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81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30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29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312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69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85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30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8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4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742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36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8112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1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14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449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35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770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397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848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5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0974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3481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698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73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6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90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8783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290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83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23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4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78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1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.mysql.com/doc/refman/5.6/en/create-table.html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witter.com/mysql_community" TargetMode="External"/><Relationship Id="rId4" Type="http://schemas.openxmlformats.org/officeDocument/2006/relationships/hyperlink" Target="http://forums.mysql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roels.arvin.dk/db/rdbms/#select-order_by" TargetMode="Externa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436667"/>
            <a:ext cx="6767694" cy="1258882"/>
          </a:xfrm>
          <a:prstGeom prst="rect">
            <a:avLst/>
          </a:prstGeom>
        </p:spPr>
        <p:txBody>
          <a:bodyPr/>
          <a:lstStyle/>
          <a:p>
            <a:b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MySQL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64A73-734F-0D43-8671-7DC0CA32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005" y="400049"/>
            <a:ext cx="1893300" cy="1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run managed MySQL in 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F815A-0ED6-C94F-92FB-CDEDE048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06" y="178176"/>
            <a:ext cx="10410093" cy="53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3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MySQL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441977" y="1434284"/>
            <a:ext cx="8412480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RDS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does not grant users SUPER privilege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MySQL parameters require special considerations in 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access MySQL data directory and logs directly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control over the database performance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0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860E0-0BA8-4F40-960B-DE0C4ED4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885343"/>
            <a:ext cx="6680200" cy="46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9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Architecture – MySQL Server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441977" y="1713684"/>
            <a:ext cx="8412480" cy="274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database server program (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mysqld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access to database on disk and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simultaneous client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storage engines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A214B-9EEB-8E4C-8072-F5DFF130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19" y="3726873"/>
            <a:ext cx="8928100" cy="10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Storage Engine in MySQL?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872197" y="1139483"/>
            <a:ext cx="10072468" cy="423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storage engine is a server component that offers an interface between the client and the server (via SQL statements)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engines are used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data through an index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simultaneous client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storage engines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9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LAMP Stack?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872197" y="1139483"/>
            <a:ext cx="10072468" cy="256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Linux, Apache, MySQL, PHP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popular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website run off a single server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500DF-E6DF-A445-B73C-024F736E6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757" y="1139483"/>
            <a:ext cx="4006240" cy="43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5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928467" y="1083212"/>
            <a:ext cx="10367889" cy="429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–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system stores and represents different types of data internally. Differ by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be storing in these fields. </a:t>
            </a:r>
            <a:r>
              <a:rPr 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 will define what a column is inside database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basic categories: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 values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strings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Binary data strings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and date values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data types –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 Object Notation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data types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deals with places, define points on the map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8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datatypes are important?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928467" y="1083212"/>
            <a:ext cx="10367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to calculate GPA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C2CD4C-E6C7-9044-8F28-62507650D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35872"/>
              </p:ext>
            </p:extLst>
          </p:nvPr>
        </p:nvGraphicFramePr>
        <p:xfrm>
          <a:off x="1077246" y="1726941"/>
          <a:ext cx="7771332" cy="208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444">
                  <a:extLst>
                    <a:ext uri="{9D8B030D-6E8A-4147-A177-3AD203B41FA5}">
                      <a16:colId xmlns:a16="http://schemas.microsoft.com/office/drawing/2014/main" val="1796576493"/>
                    </a:ext>
                  </a:extLst>
                </a:gridCol>
                <a:gridCol w="2637519">
                  <a:extLst>
                    <a:ext uri="{9D8B030D-6E8A-4147-A177-3AD203B41FA5}">
                      <a16:colId xmlns:a16="http://schemas.microsoft.com/office/drawing/2014/main" val="1726206544"/>
                    </a:ext>
                  </a:extLst>
                </a:gridCol>
                <a:gridCol w="3011369">
                  <a:extLst>
                    <a:ext uri="{9D8B030D-6E8A-4147-A177-3AD203B41FA5}">
                      <a16:colId xmlns:a16="http://schemas.microsoft.com/office/drawing/2014/main" val="520798760"/>
                    </a:ext>
                  </a:extLst>
                </a:gridCol>
              </a:tblGrid>
              <a:tr h="62270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grade points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credit hours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83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915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Lana Wilson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2167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Jack 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forgot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8340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Andy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forgot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898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7FA71F-99B4-334F-A516-322E0AAAD460}"/>
              </a:ext>
            </a:extLst>
          </p:cNvPr>
          <p:cNvSpPr txBox="1"/>
          <p:nvPr/>
        </p:nvSpPr>
        <p:spPr>
          <a:xfrm>
            <a:off x="928467" y="4411115"/>
            <a:ext cx="872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will happen when the application tries to perform calculations on row 3 and 4?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233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ABCs of MySQL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561284"/>
            <a:ext cx="8412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Appropriate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needs to represented in the type that best fits the item it represents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the data type that uses the least amount of storage space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the data type that allocates enough room to store the largest possible value for the particular item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0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03385" y="1111348"/>
            <a:ext cx="958056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of numeric data types: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Integer: Whole Numbers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Floating-Point: Fractional Numbers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Fixed-point: Exact-value numbers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BIT: Bit-field values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Smallint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Tinyint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Mediumint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/Decimal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more!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3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MySQL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Datatypes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Creating/Dropping tables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Syntax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with WHERE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 with ORDER BY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INSERT/UPDATE/DELETE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Transactions (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Chapter 20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information about the database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 Strings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4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Numeric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FF8AE-A0CE-3545-AE6A-6590B636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66580"/>
            <a:ext cx="8559800" cy="40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2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 String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561284"/>
            <a:ext cx="84124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character string data type: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a sequence of alphanumeric characters that belong to a given character 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 text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implemented in nearly every programming language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Belongs to one of the following classes: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true, unstructured character string data types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Structured string types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812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435860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String Data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D7DB21-18C7-0D40-8D4A-3BEDEA8A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104900"/>
            <a:ext cx="9779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String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561284"/>
            <a:ext cx="841248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bytes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digits (bits) in eights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binary values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CHAR and VARCHAR, except they contain binary strings instead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nonbinary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of binary data types: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– strings of both fixed and variable length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BLOB: Variable-length unstructured collection of binary data</a:t>
            </a:r>
          </a:p>
        </p:txBody>
      </p:sp>
    </p:spTree>
    <p:extLst>
      <p:ext uri="{BB962C8B-B14F-4D97-AF65-F5344CB8AC3E}">
        <p14:creationId xmlns:p14="http://schemas.microsoft.com/office/powerpoint/2010/main" val="418209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String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BA6E-31D1-B14D-B206-2EF4C7C6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496286"/>
            <a:ext cx="11307618" cy="19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3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String Data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F0354-57E9-834B-8E29-ABF20DA7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549400"/>
            <a:ext cx="11633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Data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561284"/>
            <a:ext cx="841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date, time and year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280C6-7F59-6F47-971E-03AE0E84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307941"/>
            <a:ext cx="1155700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Datatypes Used in Class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928468" y="1561285"/>
            <a:ext cx="93554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whole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value 4294967295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VARCHAR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Variable-length string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 and 255 characters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95774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0" y="313440"/>
            <a:ext cx="7400683" cy="64034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about Datatypes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5E4270-7692-E147-AC76-A02BA4038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00661"/>
              </p:ext>
            </p:extLst>
          </p:nvPr>
        </p:nvGraphicFramePr>
        <p:xfrm>
          <a:off x="1077246" y="1290842"/>
          <a:ext cx="8052686" cy="208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285">
                  <a:extLst>
                    <a:ext uri="{9D8B030D-6E8A-4147-A177-3AD203B41FA5}">
                      <a16:colId xmlns:a16="http://schemas.microsoft.com/office/drawing/2014/main" val="1796576493"/>
                    </a:ext>
                  </a:extLst>
                </a:gridCol>
                <a:gridCol w="2733008">
                  <a:extLst>
                    <a:ext uri="{9D8B030D-6E8A-4147-A177-3AD203B41FA5}">
                      <a16:colId xmlns:a16="http://schemas.microsoft.com/office/drawing/2014/main" val="1726206544"/>
                    </a:ext>
                  </a:extLst>
                </a:gridCol>
                <a:gridCol w="3120393">
                  <a:extLst>
                    <a:ext uri="{9D8B030D-6E8A-4147-A177-3AD203B41FA5}">
                      <a16:colId xmlns:a16="http://schemas.microsoft.com/office/drawing/2014/main" val="520798760"/>
                    </a:ext>
                  </a:extLst>
                </a:gridCol>
              </a:tblGrid>
              <a:tr h="62270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grade points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# of credit hours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7834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7915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Lana Wilson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2167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Jack 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forgot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8340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Andy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forgot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28989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38D293A-4337-C946-8D0D-553F7DD8DAE0}"/>
              </a:ext>
            </a:extLst>
          </p:cNvPr>
          <p:cNvSpPr/>
          <p:nvPr/>
        </p:nvSpPr>
        <p:spPr>
          <a:xfrm>
            <a:off x="928468" y="3713642"/>
            <a:ext cx="9355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Name –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varchar (100)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# of grade points –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# of credit hours –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76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A275A-344D-D044-9F24-325DCCBF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6" y="967970"/>
            <a:ext cx="6767694" cy="94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E7038-F87E-3742-9C1F-5731DB8B8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6" y="2318141"/>
            <a:ext cx="7924800" cy="196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9F24C-646F-034D-906C-7853F6EE0D50}"/>
              </a:ext>
            </a:extLst>
          </p:cNvPr>
          <p:cNvSpPr txBox="1"/>
          <p:nvPr/>
        </p:nvSpPr>
        <p:spPr>
          <a:xfrm>
            <a:off x="253218" y="4543865"/>
            <a:ext cx="1036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https://dev.mysql.com/doc/refman/5.6/en/create-table.html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MySQL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136073" y="1129484"/>
            <a:ext cx="9147879" cy="551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database management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most popular open source database (2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widely used)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by David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Axmark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Allan Larsson and Michael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Widenius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Microsystems bought MySQL in 2008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acquired Sun in 2010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MySQL Community: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http://dev.mysql.com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http://mysql.com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http://twitter.com/mysql_community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u="sng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planet.mysql.com</a:t>
            </a:r>
            <a:endParaRPr lang="en-US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42868" y="313440"/>
            <a:ext cx="8229599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TABLES WITH FOREIGN KEYS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60EC2-F0F2-E04A-B27E-5FD33A63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886948"/>
            <a:ext cx="10236200" cy="229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4C893-C16F-9843-85D0-76D3A63D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26" y="3316458"/>
            <a:ext cx="86360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8FA4-5117-1243-96FB-1681E6726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4640189"/>
            <a:ext cx="6337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42868" y="313440"/>
            <a:ext cx="8229599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TABLES WITH SELECT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63255-3191-804E-B1E2-B8AE87BE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74" y="1201224"/>
            <a:ext cx="8521700" cy="147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4FCE2-461F-AB40-A20C-6BEBC740C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4" y="3116777"/>
            <a:ext cx="7581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9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F09F0-C49D-784B-9BC5-40754D47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1" y="1787811"/>
            <a:ext cx="9367358" cy="9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Syntax - SELECT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055077" y="901148"/>
            <a:ext cx="1011467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– is a request for data from one or more tables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statement allows us to write basic queries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queries use SELECT statement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statement has the following syntax: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column_names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[WHERE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SELECT and FROM clauses are mandatory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query does not have a WHERE clause you will get all the rows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statements are not case sensitive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 FROM customers;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 from Customers;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91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Syntax - SELECT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 can have one or more clauses depending on the syntax.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clause specifies the table(s) and WHERE the condition that must be met for each of the selected rows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astrix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special token that means return all available columns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907AD-1ED4-454E-B1FB-328022C1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466110"/>
            <a:ext cx="8788400" cy="30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Specific Columns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query specific columns, list the columns in the SELECT clause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the columns in the order you want to see them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5C2-C331-F941-8316-8CDA0034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189020"/>
            <a:ext cx="10680700" cy="33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25414" y="313440"/>
            <a:ext cx="9847385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Selecting Specific Columns – Using Aliases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return different names in your column headers with AS clause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 headers are names returned by the database interface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omit AS – keep it, makes the code more readable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Name as Country,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CountryCodes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ISO from city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521E3-6A4E-9A4E-9BE4-091F9975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2419924"/>
            <a:ext cx="10013950" cy="3066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DE050-312A-A34D-AB1E-423FFA6F3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73" y="2501285"/>
            <a:ext cx="3992418" cy="29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85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Rows with WHERE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query specific rows, use WHERE clause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only rows whose price is 15 will be returned by the query: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p_name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price FROM product WHERE price = 15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04385-89B3-3F47-BEE4-FDDD9891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1" y="2743200"/>
            <a:ext cx="8659091" cy="26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2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Rows with WHERE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equal sign(=) in the WHERE condition is one of the comparison operators. Below are all of them: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4B198-8B75-664F-860E-F0D247B9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114550"/>
            <a:ext cx="8763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6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 Conditions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AND and OR logical operator you can combine conditions to form a compound condition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rows satisfied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 condition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returned by the query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are rules for the 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operator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03B-43C4-1E4A-80D0-13D689A1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3245431"/>
            <a:ext cx="9563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2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”Most popular” buys you..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083212" y="1171047"/>
            <a:ext cx="9117611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6EB84-A1B6-5943-811B-3B517871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" y="901149"/>
            <a:ext cx="10292862" cy="45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 Conditions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are rules for the AND logical operator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05E08-3E9B-3146-ACCF-B142F493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324100"/>
            <a:ext cx="8750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 Conditions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93245"/>
            <a:ext cx="84124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is the statement listing three conditions in its WHERE clause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A9EF6-417D-5D43-BDC9-349314F4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915389"/>
            <a:ext cx="73787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B5606-AB4E-0646-B554-BC6370B30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3770747"/>
            <a:ext cx="7340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93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results with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LIKE and IN and BETWEEN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87215"/>
            <a:ext cx="8412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negate a condition and return rows that do not satisfy the condition: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EBE18-0398-204B-B241-9C9E4EE2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018" y="2180940"/>
            <a:ext cx="7355032" cy="1556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648CB-3B64-2443-9CC2-2BE74D59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23" y="3739582"/>
            <a:ext cx="6616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5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results with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LIKE, IN and BETWEEN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we could have negated a specific condition only: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6E3B-042F-7D46-9ABF-CC4B5CD9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136761"/>
            <a:ext cx="53848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08443-64F3-FA48-8E30-E676952E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0" y="3875819"/>
            <a:ext cx="75311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71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results with NOT,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and BETWEEN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allows you to specify an imprecise equality condition: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wildcard character can be a percentage sign (%) to represent any number of characters or an underscore(_) to represent a single occurrence of any character.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01E88-5CCC-7144-BB0C-B55DD6AB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946975"/>
            <a:ext cx="100838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0BA08-4E9B-604E-B6F6-98217F4F1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3582557"/>
            <a:ext cx="6743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4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results with NOT, LIKE,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BETWEEN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 operator compares a column with a list of values: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B754B-BEB9-814F-A83B-9E0B1757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996205"/>
            <a:ext cx="7874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1AE81-5D54-134F-928B-A77BFCCC0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420" y="2769757"/>
            <a:ext cx="72009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77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results with NOT, LIKE, IN and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BETWEEN operator evaluates equality to any value within a range: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F651F-1C03-7B4B-AD83-B7E115EFC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2210375"/>
            <a:ext cx="8318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FF601-6BF0-3242-8C88-0091E4501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3131133"/>
            <a:ext cx="8877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9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the NOT operator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combine NOT with BETWEEN, IN, or LIKE to negate their conditions: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6E323-14FF-CF48-90D2-F6DBF0C0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2228270"/>
            <a:ext cx="83693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1B594-C934-8245-84C1-7DAD6A78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455" y="3085527"/>
            <a:ext cx="750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8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with NULL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manipulate NULLs as follows: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223A9-557C-B541-B302-1FECB8CB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81" y="2437240"/>
            <a:ext cx="63627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51E74-D1E2-5E42-BB01-66E8BC875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893" y="3231577"/>
            <a:ext cx="7200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03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with 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powerful pattern-matching tool, unlike LIKE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Name as Country, population from country where name like '_a%' order by name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48999-2D95-BE41-9CE0-5DCFB617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355850"/>
            <a:ext cx="9499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MySQL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788343" y="1171047"/>
            <a:ext cx="8412480" cy="4468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uses Structured Query Language (SQL)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Database server is very fast and easy to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 process can get complicated, as it depends 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applications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over twenty different platforms (cross-platform support as well)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storage engines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C and C++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by Java, Python, PHP developers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96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with Regular Expressions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270339"/>
            <a:ext cx="8412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have more complex conditions?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Name, Continent from country where name like '_a%'  OR name like '_b%'  OR name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lke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'_c%'  order by name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78348D-EDCC-4149-88DB-FF37BE4C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2659498"/>
            <a:ext cx="10655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30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 with ORDER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561284"/>
            <a:ext cx="8412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ORDER BY to provide better visualization of the output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must appear last in SELECT statement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order output rows by one of the following methods: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one or more columns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ascending or descending direction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the GROUP BY clause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UNION and other set operators</a:t>
            </a:r>
          </a:p>
          <a:p>
            <a:pPr lvl="1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183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 with ORDER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868550"/>
            <a:ext cx="841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one column: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D1CAA-E39E-CA48-A64C-C7E71245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18" y="968633"/>
            <a:ext cx="56896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40D44-DBE2-6A41-9DED-A41B8DF29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38" y="1386216"/>
            <a:ext cx="7727324" cy="41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7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 with ORDER BY – direction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direction is ascending. To order a column in descending direction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reserved word: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0A1EB-2108-B648-9434-0AFA620A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41" y="2283690"/>
            <a:ext cx="65532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84D9F-3071-914B-B26A-5E32582C5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0" y="2717798"/>
            <a:ext cx="7150100" cy="26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08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 with ORDER BY – multiple columns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order by more than one column, list the columns in the ORDER BY clause. Sequence of columns listed is important!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FBCE4-D237-E240-8C44-7024231C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34" y="2474184"/>
            <a:ext cx="70866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369B7E-4EB0-EF4C-83C3-D6221DD8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58" y="2804384"/>
            <a:ext cx="6771415" cy="2600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0F209E-4397-6647-BE0D-E2E6EC67FEE1}"/>
              </a:ext>
            </a:extLst>
          </p:cNvPr>
          <p:cNvSpPr/>
          <p:nvPr/>
        </p:nvSpPr>
        <p:spPr>
          <a:xfrm>
            <a:off x="6762308" y="5130923"/>
            <a:ext cx="5429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hlinkClick r:id="rId5"/>
              </a:rPr>
              <a:t>http://troels.arvin.dk/db/rdbms/#select-order_by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1954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directions on different columns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apply different order directions on ordered columns too.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843FA-0B8C-1745-844A-0C7C8CC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60" y="2043541"/>
            <a:ext cx="76454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3298B-2C00-2243-8C30-D87D393AE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941" y="2493245"/>
            <a:ext cx="745680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88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data - INSERT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add data to a table using INSERT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B43F7-AABC-FA46-BBC5-715A28BF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338" y="1569594"/>
            <a:ext cx="6477000" cy="1003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1B4E1E-6496-1C43-BFED-FF3FD6EDFA05}"/>
              </a:ext>
            </a:extLst>
          </p:cNvPr>
          <p:cNvSpPr/>
          <p:nvPr/>
        </p:nvSpPr>
        <p:spPr>
          <a:xfrm>
            <a:off x="1871467" y="2614229"/>
            <a:ext cx="841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can insert more than one row in an INSERT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AA711-1389-BF47-AEB2-87432FA6C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80" y="3302007"/>
            <a:ext cx="8470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6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columns with UPDATE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UPDATE statement to update one or more columns of existing data. You can update all or certain rows in a table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which rows you want to update in WHERE clause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5DC7D-2BE0-C34A-91B0-FF63B955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87" y="2843060"/>
            <a:ext cx="55372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D02C2-6BA7-2E46-BA33-B9D7BB86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566" y="3823857"/>
            <a:ext cx="6223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31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rows with DELETE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delete a row or multiple rows in a table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specify which rows to be deleted using WHERE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cannot delete some of the columns in a row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deletes the whole row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 content of specific column use UPDATE statement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none of the rows meet the condition, nothing will be deleted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A0D1F-4E6C-0148-ACF4-B274E24A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86" y="4384391"/>
            <a:ext cx="6146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Transactions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125415" y="901148"/>
            <a:ext cx="915853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collection of data manipulation execution steps that are treated as a single unit of work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to group multiple statements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or none of the steps succeed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if all steps succeed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 if steps have error or are not complete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– when making an online money transfer from one bank account to another: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ensure that both of these operations are successful or neither is committed: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is taken from the sender’s account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recipient’s account is credited by the same amount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7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MySQL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041009" y="1245441"/>
            <a:ext cx="9159814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and paid editions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Server, Enterprise and Cluster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software is Open Source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download it and modify it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GNU General Public License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33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984737" y="1083212"/>
            <a:ext cx="1019907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tomic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statements execute successfully or are canceled as a unit and database is returned to previous state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onsistent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that is in a consistent state when a transaction beings, is left in a consistent state by a transaction. Operations do not violate integrity constraints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solated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transaction does not affect another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urable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changes made by transaction that complete successfully are recorded properly in the database (i.e. written to disk)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are not lost</a:t>
            </a:r>
          </a:p>
        </p:txBody>
      </p:sp>
    </p:spTree>
    <p:extLst>
      <p:ext uri="{BB962C8B-B14F-4D97-AF65-F5344CB8AC3E}">
        <p14:creationId xmlns:p14="http://schemas.microsoft.com/office/powerpoint/2010/main" val="4116018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Transactions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984737" y="1083212"/>
            <a:ext cx="1019907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unit of work. One or more SQL operations. Typically DML statements that alter data. Can be one, can be hundreds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the end of transaction and tells database to make changes permanent. More efficient to do multiple operations as transactions.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Rollback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Revert all changes of the transaction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Point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Programatic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 you can set, which allows you to rollback back of the transaction.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6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AUTOCOMMIT Mode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how and when new transactions are started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AUTOCOMMIT mode is enabled by default: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Implicitly commits each statement as a transaction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Disable AUTOCOMMIT mode: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AUTOCOMMIT = 0;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 AUTOCOMMIT mode: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@@AUTOCOMMIT;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– disabled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enabled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ABED7-0825-2842-8803-DA39FC6B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4195627"/>
            <a:ext cx="8648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80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AUTOCOMMIT Mode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AUTOCOMMIT = 0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disable or use icon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09E06-87D9-5D48-8E73-532354FF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641083"/>
            <a:ext cx="8611755" cy="1323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855B8-22B9-D345-B13B-B6F6105D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180201"/>
            <a:ext cx="8611755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631B5-88C5-0243-9B39-728C6DF7A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466" y="1851996"/>
            <a:ext cx="1618716" cy="14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7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literal values for many things – e.g. update rows with new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SQL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‘hello, class’;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2CBE6-EC10-204A-A491-3521FA50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863850"/>
            <a:ext cx="94742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D036A-5673-0A42-B7AD-601CF615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2705100"/>
            <a:ext cx="9220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14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concatenate strings in MySQL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'hello'  ','   'class'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553B7-F39B-3F43-99C4-A51F825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452826"/>
            <a:ext cx="9829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1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Literal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concatenate strings in MySQL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'hello'  ','   'class'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553B7-F39B-3F43-99C4-A51F8251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995623"/>
            <a:ext cx="9829800" cy="123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6EBFBE-A12D-1045-BE7E-72937E69F4E7}"/>
              </a:ext>
            </a:extLst>
          </p:cNvPr>
          <p:cNvSpPr/>
          <p:nvPr/>
        </p:nvSpPr>
        <p:spPr>
          <a:xfrm>
            <a:off x="1181100" y="3121224"/>
            <a:ext cx="7962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use double quotes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“hello class”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0DBDB-94CE-164F-96B6-1C546518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" y="3999929"/>
            <a:ext cx="97409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1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Information about databases/tables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 the databases on a specific MySQL server: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databases;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a specific database: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[name of database];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show currently selected database: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database();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tables in current database: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tables;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structure of a specific table: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[name of table];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38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26941" y="313440"/>
            <a:ext cx="771064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159499"/>
            <a:ext cx="8412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“SQL For MySQL: A Beginner’s Tutorial”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Oracle MySQL for Administrators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44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954722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5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Customers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B000A-72CB-464B-B0FA-B716F5F7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8" y="196948"/>
            <a:ext cx="11393270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41342" y="313440"/>
            <a:ext cx="8187395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Options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45588" y="901148"/>
            <a:ext cx="10775852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can run MySQL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On-premises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Self-managed on EC2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RDS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6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run managed MySQL in 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441977" y="1434284"/>
            <a:ext cx="8412480" cy="355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RDS – Amazon’s relational database service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failover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Backup &amp; Recovery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Isolation &amp; Security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 compliance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patching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monitoring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Push-button scaling (elastic volumes up to 32 TB)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88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12012</TotalTime>
  <Words>2247</Words>
  <Application>Microsoft Macintosh PowerPoint</Application>
  <PresentationFormat>Widescreen</PresentationFormat>
  <Paragraphs>430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Arial</vt:lpstr>
      <vt:lpstr>Book Antiqua</vt:lpstr>
      <vt:lpstr>Calibri</vt:lpstr>
      <vt:lpstr>Wingdings</vt:lpstr>
      <vt:lpstr>GW_Photography_Campus_0</vt:lpstr>
      <vt:lpstr> Introduction to MySQL  </vt:lpstr>
      <vt:lpstr>MySQL Roadmap  </vt:lpstr>
      <vt:lpstr>Introduction to MySQL</vt:lpstr>
      <vt:lpstr>”Most popular” buys you..</vt:lpstr>
      <vt:lpstr>Introduction to MySQL</vt:lpstr>
      <vt:lpstr>Introduction to MySQL</vt:lpstr>
      <vt:lpstr>MySQL Customers </vt:lpstr>
      <vt:lpstr>MySQL Options </vt:lpstr>
      <vt:lpstr>Why run managed MySQL in RDS</vt:lpstr>
      <vt:lpstr>Why run managed MySQL in RDS</vt:lpstr>
      <vt:lpstr>Introduction to MySQL</vt:lpstr>
      <vt:lpstr>MySQL Architecture </vt:lpstr>
      <vt:lpstr>MySQL Architecture – MySQL Server</vt:lpstr>
      <vt:lpstr>What is a Storage Engine in MySQL?</vt:lpstr>
      <vt:lpstr>What is LAMP Stack?</vt:lpstr>
      <vt:lpstr>MySQL Data types</vt:lpstr>
      <vt:lpstr>Why datatypes are important?</vt:lpstr>
      <vt:lpstr>ABCs of MySQL Data types</vt:lpstr>
      <vt:lpstr>Numeric Data Types</vt:lpstr>
      <vt:lpstr>MySQL Numeric Data Types</vt:lpstr>
      <vt:lpstr>Character String Data Types</vt:lpstr>
      <vt:lpstr>MySQL String Data Types</vt:lpstr>
      <vt:lpstr>Binary String Data Types</vt:lpstr>
      <vt:lpstr>Binary String Data Types</vt:lpstr>
      <vt:lpstr>Binary String Data Types</vt:lpstr>
      <vt:lpstr>Temporal Data Types</vt:lpstr>
      <vt:lpstr>Basic Datatypes Used in Class</vt:lpstr>
      <vt:lpstr>More about Datatypes </vt:lpstr>
      <vt:lpstr>CREATING TABLES</vt:lpstr>
      <vt:lpstr>CREATING TABLES WITH FOREIGN KEYS</vt:lpstr>
      <vt:lpstr>CREATING TABLES WITH SELECT</vt:lpstr>
      <vt:lpstr>DROPPING TABLES</vt:lpstr>
      <vt:lpstr>Basic Syntax - SELECT</vt:lpstr>
      <vt:lpstr>Basic Syntax - SELECT</vt:lpstr>
      <vt:lpstr>Selecting Specific Columns </vt:lpstr>
      <vt:lpstr>Selecting Specific Columns – Using Aliases</vt:lpstr>
      <vt:lpstr>Filtering Rows with WHERE</vt:lpstr>
      <vt:lpstr>Filtering Rows with WHERE</vt:lpstr>
      <vt:lpstr>Compound Conditions</vt:lpstr>
      <vt:lpstr>Compound Conditions</vt:lpstr>
      <vt:lpstr>Compound Conditions</vt:lpstr>
      <vt:lpstr>Filtering results with NOT, LIKE and IN and BETWEEN  </vt:lpstr>
      <vt:lpstr>Filtering results with NOT, LIKE, IN and BETWEEN </vt:lpstr>
      <vt:lpstr>Filtering results with NOT, LIKE, IN and BETWEEN </vt:lpstr>
      <vt:lpstr>Filtering results with NOT, LIKE, IN and BETWEEN </vt:lpstr>
      <vt:lpstr>Filtering results with NOT, LIKE, IN and BETWEEN </vt:lpstr>
      <vt:lpstr>Combining the NOT operator </vt:lpstr>
      <vt:lpstr>Filtering with NULL</vt:lpstr>
      <vt:lpstr>Filtering with Regular Expressions</vt:lpstr>
      <vt:lpstr>Filtering with Regular Expressions</vt:lpstr>
      <vt:lpstr>Sorting with ORDER BY</vt:lpstr>
      <vt:lpstr>Sorting with ORDER BY</vt:lpstr>
      <vt:lpstr>Sorting with ORDER BY – direction</vt:lpstr>
      <vt:lpstr>Sorting with ORDER BY – multiple columns</vt:lpstr>
      <vt:lpstr>Different directions on different columns </vt:lpstr>
      <vt:lpstr>Adding data - INSERT</vt:lpstr>
      <vt:lpstr>Update columns with UPDATE</vt:lpstr>
      <vt:lpstr>Delete rows with DELETE</vt:lpstr>
      <vt:lpstr>Database Transactions </vt:lpstr>
      <vt:lpstr>ACID </vt:lpstr>
      <vt:lpstr>Database Transactions  </vt:lpstr>
      <vt:lpstr>AUTOCOMMIT Mode </vt:lpstr>
      <vt:lpstr>AUTOCOMMIT Mode </vt:lpstr>
      <vt:lpstr>Literal Strings</vt:lpstr>
      <vt:lpstr>Literal Strings</vt:lpstr>
      <vt:lpstr>Literal Strings</vt:lpstr>
      <vt:lpstr>Getting Information about databases/tables</vt:lpstr>
      <vt:lpstr>Sources </vt:lpstr>
      <vt:lpstr>LAB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Mendenhall, Anya Olegovna</cp:lastModifiedBy>
  <cp:revision>220</cp:revision>
  <dcterms:created xsi:type="dcterms:W3CDTF">2018-08-27T00:58:12Z</dcterms:created>
  <dcterms:modified xsi:type="dcterms:W3CDTF">2019-09-08T18:55:13Z</dcterms:modified>
</cp:coreProperties>
</file>